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328" r:id="rId2"/>
    <p:sldId id="329" r:id="rId3"/>
    <p:sldId id="330" r:id="rId4"/>
    <p:sldId id="331" r:id="rId5"/>
    <p:sldId id="332" r:id="rId6"/>
    <p:sldId id="333" r:id="rId7"/>
    <p:sldId id="334" r:id="rId8"/>
  </p:sldIdLst>
  <p:sldSz cx="9144000" cy="5143500" type="screen16x9"/>
  <p:notesSz cx="6808788" cy="9940925"/>
  <p:defaultTextStyle>
    <a:defPPr>
      <a:defRPr lang="ru-RU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6A7A"/>
    <a:srgbClr val="112B4C"/>
    <a:srgbClr val="275791"/>
    <a:srgbClr val="376092"/>
    <a:srgbClr val="4F81BD"/>
    <a:srgbClr val="D0D8E8"/>
    <a:srgbClr val="698AB3"/>
    <a:srgbClr val="688AB2"/>
    <a:srgbClr val="F9F9F9"/>
    <a:srgbClr val="7190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9" autoAdjust="0"/>
    <p:restoredTop sz="92866" autoAdjust="0"/>
  </p:normalViewPr>
  <p:slideViewPr>
    <p:cSldViewPr showGuides="1">
      <p:cViewPr>
        <p:scale>
          <a:sx n="70" d="100"/>
          <a:sy n="70" d="100"/>
        </p:scale>
        <p:origin x="-2964" y="-13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rin\Documents\&#1050;&#1085;&#1080;&#1075;&#1072;1&#1087;&#1086;&#1088;&#1084;&#1086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07966827372337E-2"/>
          <c:y val="0.11570576101653247"/>
          <c:w val="0.89400814426992437"/>
          <c:h val="0.9246690734055362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BD-4CCB-9935-C8C2134F3F41}"/>
              </c:ext>
            </c:extLst>
          </c:dPt>
          <c:dPt>
            <c:idx val="1"/>
            <c:bubble3D val="0"/>
            <c:spPr>
              <a:solidFill>
                <a:srgbClr val="109898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BD-4CCB-9935-C8C2134F3F41}"/>
              </c:ext>
            </c:extLst>
          </c:dPt>
          <c:dPt>
            <c:idx val="2"/>
            <c:bubble3D val="0"/>
            <c:spPr>
              <a:solidFill>
                <a:srgbClr val="F85E5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ABD-4CCB-9935-C8C2134F3F41}"/>
              </c:ext>
            </c:extLst>
          </c:dPt>
          <c:cat>
            <c:strRef>
              <c:f>Лист1!$H$9:$H$11</c:f>
              <c:strCache>
                <c:ptCount val="3"/>
                <c:pt idx="0">
                  <c:v>Бизнесс-миссии</c:v>
                </c:pt>
                <c:pt idx="1">
                  <c:v>Коллективные стенды</c:v>
                </c:pt>
                <c:pt idx="2">
                  <c:v>Индивидуальные стенды</c:v>
                </c:pt>
              </c:strCache>
            </c:strRef>
          </c:cat>
          <c:val>
            <c:numRef>
              <c:f>Лист1!$I$9:$I$11</c:f>
              <c:numCache>
                <c:formatCode>General</c:formatCode>
                <c:ptCount val="3"/>
                <c:pt idx="0">
                  <c:v>5</c:v>
                </c:pt>
                <c:pt idx="1">
                  <c:v>17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ABD-4CCB-9935-C8C2134F3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20"/>
        <c:holeSize val="70"/>
      </c:doughnutChart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5217D-BE66-4564-A037-DCEDD5234640}" type="datetimeFigureOut">
              <a:rPr lang="ru-RU" smtClean="0"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AD0CB-0703-4D04-830B-3DF1DD307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633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DB031-77D7-4D49-8BCA-F0533A473D9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68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767BBC-01ED-46EC-A802-BEF2EA2C15FA}" type="slidenum">
              <a:rPr kumimoji="0" lang="ru-RU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857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2DB031-77D7-4D49-8BCA-F0533A473D9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2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1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6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33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2004" y="9538"/>
            <a:ext cx="9121248" cy="5124561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0" y="0"/>
                </a:moveTo>
                <a:lnTo>
                  <a:pt x="10691996" y="0"/>
                </a:lnTo>
                <a:lnTo>
                  <a:pt x="10691996" y="7559996"/>
                </a:lnTo>
                <a:lnTo>
                  <a:pt x="0" y="755999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2A2929"/>
            </a:solidFill>
          </a:ln>
        </p:spPr>
        <p:txBody>
          <a:bodyPr wrap="square" lIns="0" tIns="0" rIns="0" bIns="0" rtlCol="0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sz="150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2004" y="769635"/>
            <a:ext cx="9121134" cy="38738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sz="150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2004" y="842269"/>
            <a:ext cx="9121134" cy="38738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sz="1500">
              <a:solidFill>
                <a:srgbClr val="FF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87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ый треугольник 7"/>
          <p:cNvSpPr/>
          <p:nvPr userDrawn="1"/>
        </p:nvSpPr>
        <p:spPr>
          <a:xfrm flipH="1">
            <a:off x="2354970" y="1566019"/>
            <a:ext cx="6789027" cy="3577483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92"/>
            <a:endParaRPr lang="ru-RU" sz="135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71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45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3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8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414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72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56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68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1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0447C2EE-1A9C-45A3-BC42-EFAC50FE78F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685800">
              <a:defRPr/>
            </a:pPr>
            <a:fld id="{CBC122BA-4C5C-4491-A08D-C4920A45C1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47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  <p:sldLayoutId id="2147483686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chart" Target="../charts/chart1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C:\Users\home\Downloads\lt028048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834742"/>
            <a:ext cx="6858000" cy="4308043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2411760" y="996423"/>
            <a:ext cx="4644516" cy="13144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26501" y="2312619"/>
            <a:ext cx="166025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</a:t>
            </a:r>
          </a:p>
          <a:p>
            <a:pPr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вопросам экспорта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83028" y="4277243"/>
            <a:ext cx="157569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партнёров </a:t>
            </a:r>
          </a:p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рубежом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12314" y="2382986"/>
            <a:ext cx="166025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Подготовка/</a:t>
            </a:r>
          </a:p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экспертиза </a:t>
            </a:r>
          </a:p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397934" y="2382520"/>
            <a:ext cx="152289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</a:t>
            </a:r>
          </a:p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87580" y="2347879"/>
            <a:ext cx="106199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ВЭД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804387" y="4277243"/>
            <a:ext cx="1782198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Выставочно-ярмарочные мероприятия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69470" y="4268090"/>
            <a:ext cx="174594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Международные бизнес-миссии</a:t>
            </a:r>
          </a:p>
        </p:txBody>
      </p:sp>
      <p:pic>
        <p:nvPicPr>
          <p:cNvPr id="26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4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52324" y="22059"/>
            <a:ext cx="9119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«Центр координации поддержки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экспортно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ориентированных субъектов малого и среднего предпринимательства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3" name="Picture 1" descr="C:\Users\Grin\Documents\Рисунок7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93658" y="1275607"/>
            <a:ext cx="959644" cy="96440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5" name="Picture 3" descr="C:\Users\Grin\Documents\Рисунок9.png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167844" y="1355173"/>
            <a:ext cx="1143000" cy="9465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6" name="Picture 4" descr="C:\Users\Grin\Documents\Рисунок10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43195" y="3230043"/>
            <a:ext cx="950764" cy="9078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7" name="Picture 5" descr="C:\Users\Grin\Documents\Рисунок11.png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997463" y="1318264"/>
            <a:ext cx="978694" cy="9834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8" name="Picture 6" descr="C:\Users\Grin\Documents\Рисунок12.png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76447" y="3039405"/>
            <a:ext cx="1152525" cy="11525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199" name="Picture 7" descr="C:\Users\Grin\Documents\Рисунок13.pn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545126" y="1186309"/>
            <a:ext cx="1143000" cy="1143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200" name="Picture 8" descr="C:\Users\Grin\Documents\Рисунок14.png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34018" y="2995873"/>
            <a:ext cx="1416844" cy="14120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DAEA270-551B-40D3-8FBF-269890F811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34" y="3219822"/>
            <a:ext cx="906960" cy="95805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A1EA48FE-9288-4357-B20D-240634FE7526}"/>
              </a:ext>
            </a:extLst>
          </p:cNvPr>
          <p:cNvSpPr/>
          <p:nvPr/>
        </p:nvSpPr>
        <p:spPr>
          <a:xfrm>
            <a:off x="6298295" y="4280439"/>
            <a:ext cx="152289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на электронных торговых площадках</a:t>
            </a:r>
          </a:p>
        </p:txBody>
      </p:sp>
    </p:spTree>
    <p:extLst>
      <p:ext uri="{BB962C8B-B14F-4D97-AF65-F5344CB8AC3E}">
        <p14:creationId xmlns:p14="http://schemas.microsoft.com/office/powerpoint/2010/main" val="116364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1884EB-F824-423D-AFFD-57D2AEEA9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843558"/>
            <a:ext cx="6858000" cy="4299942"/>
          </a:xfrm>
          <a:prstGeom prst="rect">
            <a:avLst/>
          </a:prstGeom>
        </p:spPr>
      </p:pic>
      <p:sp>
        <p:nvSpPr>
          <p:cNvPr id="4" name="Скругленный прямоугольник 25">
            <a:extLst>
              <a:ext uri="{FF2B5EF4-FFF2-40B4-BE49-F238E27FC236}">
                <a16:creationId xmlns:a16="http://schemas.microsoft.com/office/drawing/2014/main" xmlns="" id="{CDEEDBE8-4835-4F67-A8F4-E1AA96899BB6}"/>
              </a:ext>
            </a:extLst>
          </p:cNvPr>
          <p:cNvSpPr/>
          <p:nvPr/>
        </p:nvSpPr>
        <p:spPr>
          <a:xfrm>
            <a:off x="4575072" y="1242386"/>
            <a:ext cx="3291191" cy="1079517"/>
          </a:xfrm>
          <a:prstGeom prst="roundRect">
            <a:avLst/>
          </a:prstGeom>
          <a:solidFill>
            <a:srgbClr val="009999"/>
          </a:solidFill>
          <a:ln>
            <a:solidFill>
              <a:srgbClr val="009999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5" name="Пятиугольник 58">
            <a:extLst>
              <a:ext uri="{FF2B5EF4-FFF2-40B4-BE49-F238E27FC236}">
                <a16:creationId xmlns:a16="http://schemas.microsoft.com/office/drawing/2014/main" xmlns="" id="{212AD982-B8C2-4575-8937-1806FEBFF2AD}"/>
              </a:ext>
            </a:extLst>
          </p:cNvPr>
          <p:cNvSpPr/>
          <p:nvPr/>
        </p:nvSpPr>
        <p:spPr>
          <a:xfrm>
            <a:off x="1939430" y="1221600"/>
            <a:ext cx="4312833" cy="1120834"/>
          </a:xfrm>
          <a:prstGeom prst="homePlate">
            <a:avLst>
              <a:gd name="adj" fmla="val 17543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21">
            <a:extLst>
              <a:ext uri="{FF2B5EF4-FFF2-40B4-BE49-F238E27FC236}">
                <a16:creationId xmlns:a16="http://schemas.microsoft.com/office/drawing/2014/main" xmlns="" id="{B2A296AD-61EA-4801-AC72-D51360DAB0F9}"/>
              </a:ext>
            </a:extLst>
          </p:cNvPr>
          <p:cNvSpPr/>
          <p:nvPr/>
        </p:nvSpPr>
        <p:spPr>
          <a:xfrm>
            <a:off x="3956852" y="3808892"/>
            <a:ext cx="3849958" cy="1080001"/>
          </a:xfrm>
          <a:prstGeom prst="roundRect">
            <a:avLst/>
          </a:prstGeom>
          <a:solidFill>
            <a:srgbClr val="FF5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4F0F307-69AB-4676-B914-6148043F9D05}"/>
              </a:ext>
            </a:extLst>
          </p:cNvPr>
          <p:cNvSpPr txBox="1"/>
          <p:nvPr/>
        </p:nvSpPr>
        <p:spPr>
          <a:xfrm>
            <a:off x="2589005" y="3778189"/>
            <a:ext cx="218724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1500" b="1" dirty="0">
              <a:solidFill>
                <a:srgbClr val="EEECE1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xmlns="" id="{DDEC4917-B801-461C-8FAD-73C8E00E0993}"/>
              </a:ext>
            </a:extLst>
          </p:cNvPr>
          <p:cNvSpPr txBox="1">
            <a:spLocks/>
          </p:cNvSpPr>
          <p:nvPr/>
        </p:nvSpPr>
        <p:spPr bwMode="auto">
          <a:xfrm>
            <a:off x="4520217" y="2555153"/>
            <a:ext cx="2208674" cy="9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450"/>
              </a:spcAft>
              <a:buNone/>
              <a:defRPr/>
            </a:pPr>
            <a:endParaRPr lang="ru-RU" sz="133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F8C5C33-2E2B-4F4C-ADFC-DA956D2EDCD0}"/>
              </a:ext>
            </a:extLst>
          </p:cNvPr>
          <p:cNvSpPr txBox="1"/>
          <p:nvPr/>
        </p:nvSpPr>
        <p:spPr>
          <a:xfrm>
            <a:off x="6345792" y="2862446"/>
            <a:ext cx="124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7580881-182E-449F-A015-6604DFF5D744}"/>
              </a:ext>
            </a:extLst>
          </p:cNvPr>
          <p:cNvSpPr txBox="1"/>
          <p:nvPr/>
        </p:nvSpPr>
        <p:spPr>
          <a:xfrm>
            <a:off x="6323619" y="4256447"/>
            <a:ext cx="9319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2,907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9E37F3FA-CF90-4E8E-BB08-8F112A1EDE86}"/>
              </a:ext>
            </a:extLst>
          </p:cNvPr>
          <p:cNvSpPr txBox="1"/>
          <p:nvPr/>
        </p:nvSpPr>
        <p:spPr>
          <a:xfrm>
            <a:off x="6858414" y="3966772"/>
            <a:ext cx="7551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млрд.₽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4891CF7-0871-4737-A401-900137C67632}"/>
              </a:ext>
            </a:extLst>
          </p:cNvPr>
          <p:cNvSpPr txBox="1"/>
          <p:nvPr/>
        </p:nvSpPr>
        <p:spPr>
          <a:xfrm>
            <a:off x="6848741" y="2754434"/>
            <a:ext cx="8004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504C82D-8316-44DF-8C7C-AD8D1D8D95BE}"/>
              </a:ext>
            </a:extLst>
          </p:cNvPr>
          <p:cNvSpPr txBox="1"/>
          <p:nvPr/>
        </p:nvSpPr>
        <p:spPr>
          <a:xfrm>
            <a:off x="2930257" y="1631470"/>
            <a:ext cx="3029393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Получили услуги Центра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7DF0D82B-E617-4FDC-9443-E097B90F3007}"/>
              </a:ext>
            </a:extLst>
          </p:cNvPr>
          <p:cNvGrpSpPr/>
          <p:nvPr/>
        </p:nvGrpSpPr>
        <p:grpSpPr>
          <a:xfrm>
            <a:off x="1517715" y="1241903"/>
            <a:ext cx="1435836" cy="1080000"/>
            <a:chOff x="93787" y="1116513"/>
            <a:chExt cx="1923536" cy="1440000"/>
          </a:xfrm>
        </p:grpSpPr>
        <p:sp>
          <p:nvSpPr>
            <p:cNvPr id="29" name="Стрелка вправо 42">
              <a:extLst>
                <a:ext uri="{FF2B5EF4-FFF2-40B4-BE49-F238E27FC236}">
                  <a16:creationId xmlns:a16="http://schemas.microsoft.com/office/drawing/2014/main" xmlns="" id="{3A4D6A2F-AF5D-4469-978B-391D9A6C80B9}"/>
                </a:ext>
              </a:extLst>
            </p:cNvPr>
            <p:cNvSpPr/>
            <p:nvPr/>
          </p:nvSpPr>
          <p:spPr>
            <a:xfrm>
              <a:off x="957883" y="1243773"/>
              <a:ext cx="1059440" cy="1185480"/>
            </a:xfrm>
            <a:prstGeom prst="rightArrow">
              <a:avLst>
                <a:gd name="adj1" fmla="val 100000"/>
                <a:gd name="adj2" fmla="val 39556"/>
              </a:avLst>
            </a:prstGeom>
            <a:solidFill>
              <a:srgbClr val="009999"/>
            </a:solidFill>
            <a:ln>
              <a:solidFill>
                <a:srgbClr val="00999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30" name="Блок-схема: узел 29">
              <a:extLst>
                <a:ext uri="{FF2B5EF4-FFF2-40B4-BE49-F238E27FC236}">
                  <a16:creationId xmlns:a16="http://schemas.microsoft.com/office/drawing/2014/main" xmlns="" id="{E298DCC8-07DB-4ABF-9685-49ACB241C605}"/>
                </a:ext>
              </a:extLst>
            </p:cNvPr>
            <p:cNvSpPr/>
            <p:nvPr/>
          </p:nvSpPr>
          <p:spPr>
            <a:xfrm>
              <a:off x="93787" y="1116513"/>
              <a:ext cx="1440000" cy="1440000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 w="7620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31" name="Блок-схема: узел 30">
              <a:extLst>
                <a:ext uri="{FF2B5EF4-FFF2-40B4-BE49-F238E27FC236}">
                  <a16:creationId xmlns:a16="http://schemas.microsoft.com/office/drawing/2014/main" xmlns="" id="{DBEDAEB4-D064-4CBD-830E-AFF54B1A0CB2}"/>
                </a:ext>
              </a:extLst>
            </p:cNvPr>
            <p:cNvSpPr/>
            <p:nvPr/>
          </p:nvSpPr>
          <p:spPr>
            <a:xfrm>
              <a:off x="266378" y="1297047"/>
              <a:ext cx="1080000" cy="1080000"/>
            </a:xfrm>
            <a:prstGeom prst="flowChartConnector">
              <a:avLst/>
            </a:prstGeom>
            <a:solidFill>
              <a:srgbClr val="009999"/>
            </a:solidFill>
            <a:ln>
              <a:solidFill>
                <a:srgbClr val="00999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B29A8BC-25ED-4FEE-91B5-47D0275B52C1}"/>
                </a:ext>
              </a:extLst>
            </p:cNvPr>
            <p:cNvSpPr txBox="1"/>
            <p:nvPr/>
          </p:nvSpPr>
          <p:spPr>
            <a:xfrm>
              <a:off x="280253" y="1426372"/>
              <a:ext cx="108000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>
                  <a:solidFill>
                    <a:srgbClr val="FFFEE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33" name="Текст 6">
            <a:extLst>
              <a:ext uri="{FF2B5EF4-FFF2-40B4-BE49-F238E27FC236}">
                <a16:creationId xmlns:a16="http://schemas.microsoft.com/office/drawing/2014/main" xmlns="" id="{9B1ACAE8-AEF5-48A1-BD65-108DC9CC343E}"/>
              </a:ext>
            </a:extLst>
          </p:cNvPr>
          <p:cNvSpPr txBox="1">
            <a:spLocks/>
          </p:cNvSpPr>
          <p:nvPr/>
        </p:nvSpPr>
        <p:spPr bwMode="auto">
          <a:xfrm>
            <a:off x="6347648" y="1537753"/>
            <a:ext cx="793305" cy="57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450"/>
              </a:spcAft>
              <a:buNone/>
              <a:defRPr/>
            </a:pPr>
            <a:r>
              <a:rPr lang="ru-RU" sz="2400" b="1" spc="-3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436</a:t>
            </a:r>
            <a:endParaRPr lang="ru-RU" sz="750" b="1" spc="-3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6E689AE-5FD8-43E0-8888-AEF6C83ACCD3}"/>
              </a:ext>
            </a:extLst>
          </p:cNvPr>
          <p:cNvSpPr txBox="1"/>
          <p:nvPr/>
        </p:nvSpPr>
        <p:spPr>
          <a:xfrm>
            <a:off x="6848741" y="1275540"/>
            <a:ext cx="793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43C60EA2-C876-4FFD-A389-0983547672F9}"/>
              </a:ext>
            </a:extLst>
          </p:cNvPr>
          <p:cNvSpPr txBox="1"/>
          <p:nvPr/>
        </p:nvSpPr>
        <p:spPr>
          <a:xfrm>
            <a:off x="1187625" y="123478"/>
            <a:ext cx="795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 2019 </a:t>
            </a:r>
          </a:p>
        </p:txBody>
      </p:sp>
      <p:sp>
        <p:nvSpPr>
          <p:cNvPr id="37" name="Скругленный прямоугольник 26">
            <a:extLst>
              <a:ext uri="{FF2B5EF4-FFF2-40B4-BE49-F238E27FC236}">
                <a16:creationId xmlns:a16="http://schemas.microsoft.com/office/drawing/2014/main" xmlns="" id="{57803874-9B4C-43E1-80CC-8BCC310C205B}"/>
              </a:ext>
            </a:extLst>
          </p:cNvPr>
          <p:cNvSpPr/>
          <p:nvPr/>
        </p:nvSpPr>
        <p:spPr>
          <a:xfrm>
            <a:off x="4005117" y="2560241"/>
            <a:ext cx="3810108" cy="108593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F957387-0827-4175-BC2D-D861B1FBB801}"/>
              </a:ext>
            </a:extLst>
          </p:cNvPr>
          <p:cNvSpPr txBox="1"/>
          <p:nvPr/>
        </p:nvSpPr>
        <p:spPr>
          <a:xfrm>
            <a:off x="6854583" y="2756313"/>
            <a:ext cx="7589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</a:t>
            </a:r>
          </a:p>
        </p:txBody>
      </p:sp>
      <p:sp>
        <p:nvSpPr>
          <p:cNvPr id="40" name="Текст 6">
            <a:extLst>
              <a:ext uri="{FF2B5EF4-FFF2-40B4-BE49-F238E27FC236}">
                <a16:creationId xmlns:a16="http://schemas.microsoft.com/office/drawing/2014/main" xmlns="" id="{CA7D6380-0538-4AFE-8960-9C951EC8D6BF}"/>
              </a:ext>
            </a:extLst>
          </p:cNvPr>
          <p:cNvSpPr txBox="1">
            <a:spLocks/>
          </p:cNvSpPr>
          <p:nvPr/>
        </p:nvSpPr>
        <p:spPr bwMode="auto">
          <a:xfrm>
            <a:off x="4577221" y="2555474"/>
            <a:ext cx="2208674" cy="9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ts val="450"/>
              </a:spcAft>
              <a:buNone/>
              <a:defRPr/>
            </a:pPr>
            <a:endParaRPr lang="ru-RU" sz="133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иугольник 32">
            <a:extLst>
              <a:ext uri="{FF2B5EF4-FFF2-40B4-BE49-F238E27FC236}">
                <a16:creationId xmlns:a16="http://schemas.microsoft.com/office/drawing/2014/main" xmlns="" id="{93D9A1F7-0E0F-4719-9332-A3433B51CB34}"/>
              </a:ext>
            </a:extLst>
          </p:cNvPr>
          <p:cNvSpPr/>
          <p:nvPr/>
        </p:nvSpPr>
        <p:spPr>
          <a:xfrm>
            <a:off x="1939430" y="2543252"/>
            <a:ext cx="4312833" cy="1113637"/>
          </a:xfrm>
          <a:prstGeom prst="homePlate">
            <a:avLst>
              <a:gd name="adj" fmla="val 17543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C49F74E-6845-43CF-9BF9-D1C1BAB67ECB}"/>
              </a:ext>
            </a:extLst>
          </p:cNvPr>
          <p:cNvSpPr txBox="1"/>
          <p:nvPr/>
        </p:nvSpPr>
        <p:spPr>
          <a:xfrm>
            <a:off x="2852500" y="2830616"/>
            <a:ext cx="2989076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Заключили экспортные контракты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F6B9DFBE-9D5B-4343-9570-3229681A5FC2}"/>
              </a:ext>
            </a:extLst>
          </p:cNvPr>
          <p:cNvGrpSpPr/>
          <p:nvPr/>
        </p:nvGrpSpPr>
        <p:grpSpPr>
          <a:xfrm>
            <a:off x="1477338" y="2560241"/>
            <a:ext cx="1476213" cy="1104280"/>
            <a:chOff x="93787" y="1116513"/>
            <a:chExt cx="1913267" cy="1440000"/>
          </a:xfrm>
        </p:grpSpPr>
        <p:sp>
          <p:nvSpPr>
            <p:cNvPr id="16" name="Стрелка вправо 35">
              <a:extLst>
                <a:ext uri="{FF2B5EF4-FFF2-40B4-BE49-F238E27FC236}">
                  <a16:creationId xmlns:a16="http://schemas.microsoft.com/office/drawing/2014/main" xmlns="" id="{7CCC3563-A6FF-427D-BAC8-1C93B4C24142}"/>
                </a:ext>
              </a:extLst>
            </p:cNvPr>
            <p:cNvSpPr/>
            <p:nvPr/>
          </p:nvSpPr>
          <p:spPr>
            <a:xfrm>
              <a:off x="957883" y="1243773"/>
              <a:ext cx="1049171" cy="1185480"/>
            </a:xfrm>
            <a:prstGeom prst="rightArrow">
              <a:avLst>
                <a:gd name="adj1" fmla="val 100000"/>
                <a:gd name="adj2" fmla="val 3955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узел 16">
              <a:extLst>
                <a:ext uri="{FF2B5EF4-FFF2-40B4-BE49-F238E27FC236}">
                  <a16:creationId xmlns:a16="http://schemas.microsoft.com/office/drawing/2014/main" xmlns="" id="{48CFC0DE-1ECC-4977-A42B-EEAA7D10B9DB}"/>
                </a:ext>
              </a:extLst>
            </p:cNvPr>
            <p:cNvSpPr/>
            <p:nvPr/>
          </p:nvSpPr>
          <p:spPr>
            <a:xfrm>
              <a:off x="93787" y="1116513"/>
              <a:ext cx="1440000" cy="1440000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 w="76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8" name="Блок-схема: узел 17">
              <a:extLst>
                <a:ext uri="{FF2B5EF4-FFF2-40B4-BE49-F238E27FC236}">
                  <a16:creationId xmlns:a16="http://schemas.microsoft.com/office/drawing/2014/main" xmlns="" id="{8A93981E-D362-462A-9CF0-6A3C10967917}"/>
                </a:ext>
              </a:extLst>
            </p:cNvPr>
            <p:cNvSpPr/>
            <p:nvPr/>
          </p:nvSpPr>
          <p:spPr>
            <a:xfrm>
              <a:off x="266378" y="1297047"/>
              <a:ext cx="1080000" cy="1080000"/>
            </a:xfrm>
            <a:prstGeom prst="flowChartConnector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ED9BE71-BD95-4A62-8F79-05DA796543AB}"/>
                </a:ext>
              </a:extLst>
            </p:cNvPr>
            <p:cNvSpPr txBox="1"/>
            <p:nvPr/>
          </p:nvSpPr>
          <p:spPr>
            <a:xfrm>
              <a:off x="280253" y="1426371"/>
              <a:ext cx="1080000" cy="84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>
                  <a:solidFill>
                    <a:srgbClr val="FFFEE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41" name="Пятиугольник 32">
            <a:extLst>
              <a:ext uri="{FF2B5EF4-FFF2-40B4-BE49-F238E27FC236}">
                <a16:creationId xmlns:a16="http://schemas.microsoft.com/office/drawing/2014/main" xmlns="" id="{132CBCDB-D0C5-4F0A-8F4C-04D05CFC7592}"/>
              </a:ext>
            </a:extLst>
          </p:cNvPr>
          <p:cNvSpPr/>
          <p:nvPr/>
        </p:nvSpPr>
        <p:spPr>
          <a:xfrm>
            <a:off x="1939430" y="3796553"/>
            <a:ext cx="4312833" cy="1113637"/>
          </a:xfrm>
          <a:prstGeom prst="homePlate">
            <a:avLst>
              <a:gd name="adj" fmla="val 17543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prstClr val="white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8AB1122-4C43-4445-90D3-063BD6B1C071}"/>
              </a:ext>
            </a:extLst>
          </p:cNvPr>
          <p:cNvSpPr txBox="1"/>
          <p:nvPr/>
        </p:nvSpPr>
        <p:spPr>
          <a:xfrm>
            <a:off x="2666560" y="4022600"/>
            <a:ext cx="3341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поддержанного экспорта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C803D4DD-511A-468A-A3C3-974141A9627A}"/>
              </a:ext>
            </a:extLst>
          </p:cNvPr>
          <p:cNvGrpSpPr/>
          <p:nvPr/>
        </p:nvGrpSpPr>
        <p:grpSpPr>
          <a:xfrm>
            <a:off x="1471561" y="3813371"/>
            <a:ext cx="1481990" cy="1080000"/>
            <a:chOff x="93787" y="1116513"/>
            <a:chExt cx="1923536" cy="1440000"/>
          </a:xfrm>
        </p:grpSpPr>
        <p:sp>
          <p:nvSpPr>
            <p:cNvPr id="9" name="Стрелка вправо 28">
              <a:extLst>
                <a:ext uri="{FF2B5EF4-FFF2-40B4-BE49-F238E27FC236}">
                  <a16:creationId xmlns:a16="http://schemas.microsoft.com/office/drawing/2014/main" xmlns="" id="{83FB2150-F496-4B9F-8C58-759CF299D8D9}"/>
                </a:ext>
              </a:extLst>
            </p:cNvPr>
            <p:cNvSpPr/>
            <p:nvPr/>
          </p:nvSpPr>
          <p:spPr>
            <a:xfrm>
              <a:off x="957883" y="1243773"/>
              <a:ext cx="1059440" cy="1185480"/>
            </a:xfrm>
            <a:prstGeom prst="rightArrow">
              <a:avLst>
                <a:gd name="adj1" fmla="val 100000"/>
                <a:gd name="adj2" fmla="val 39556"/>
              </a:avLst>
            </a:prstGeom>
            <a:solidFill>
              <a:srgbClr val="FF5050"/>
            </a:solidFill>
            <a:ln>
              <a:solidFill>
                <a:srgbClr val="FF5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0" name="Блок-схема: узел 9">
              <a:extLst>
                <a:ext uri="{FF2B5EF4-FFF2-40B4-BE49-F238E27FC236}">
                  <a16:creationId xmlns:a16="http://schemas.microsoft.com/office/drawing/2014/main" xmlns="" id="{C075552D-FAF5-4C42-A45E-D425B3B5C59D}"/>
                </a:ext>
              </a:extLst>
            </p:cNvPr>
            <p:cNvSpPr/>
            <p:nvPr/>
          </p:nvSpPr>
          <p:spPr>
            <a:xfrm>
              <a:off x="93787" y="1116513"/>
              <a:ext cx="1440000" cy="1440000"/>
            </a:xfrm>
            <a:prstGeom prst="flowChartConnector">
              <a:avLst/>
            </a:prstGeom>
            <a:solidFill>
              <a:schemeClr val="bg2">
                <a:lumMod val="90000"/>
              </a:schemeClr>
            </a:solidFill>
            <a:ln w="76200"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1" name="Блок-схема: узел 10">
              <a:extLst>
                <a:ext uri="{FF2B5EF4-FFF2-40B4-BE49-F238E27FC236}">
                  <a16:creationId xmlns:a16="http://schemas.microsoft.com/office/drawing/2014/main" xmlns="" id="{C2A86E0A-4FB5-4DEE-A252-CD0C1CE298EE}"/>
                </a:ext>
              </a:extLst>
            </p:cNvPr>
            <p:cNvSpPr/>
            <p:nvPr/>
          </p:nvSpPr>
          <p:spPr>
            <a:xfrm>
              <a:off x="266378" y="1297047"/>
              <a:ext cx="1080000" cy="1080000"/>
            </a:xfrm>
            <a:prstGeom prst="flowChartConnector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500" dirty="0">
                <a:solidFill>
                  <a:prstClr val="white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88544F48-A556-4BB0-B5E1-C42F1FDD14E3}"/>
                </a:ext>
              </a:extLst>
            </p:cNvPr>
            <p:cNvSpPr txBox="1"/>
            <p:nvPr/>
          </p:nvSpPr>
          <p:spPr>
            <a:xfrm>
              <a:off x="112066" y="1441890"/>
              <a:ext cx="1344239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3600" b="1" dirty="0">
                  <a:solidFill>
                    <a:srgbClr val="FFFEE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1947F8A-33E0-4B2A-A56B-06617B22B647}"/>
              </a:ext>
            </a:extLst>
          </p:cNvPr>
          <p:cNvSpPr txBox="1"/>
          <p:nvPr/>
        </p:nvSpPr>
        <p:spPr>
          <a:xfrm>
            <a:off x="5666449" y="4937187"/>
            <a:ext cx="2199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*по состоянию на 01.12.2019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9269950-687E-4646-8792-5844F83FFD35}"/>
              </a:ext>
            </a:extLst>
          </p:cNvPr>
          <p:cNvSpPr txBox="1"/>
          <p:nvPr/>
        </p:nvSpPr>
        <p:spPr>
          <a:xfrm>
            <a:off x="6345328" y="2804833"/>
            <a:ext cx="719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</a:p>
        </p:txBody>
      </p:sp>
      <p:pic>
        <p:nvPicPr>
          <p:cNvPr id="42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3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4857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4823858" y="789603"/>
            <a:ext cx="4197909" cy="4524315"/>
          </a:xfrm>
          <a:prstGeom prst="rect">
            <a:avLst/>
          </a:prstGeom>
          <a:solidFill>
            <a:srgbClr val="82CD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82681" y="1076369"/>
            <a:ext cx="2086616" cy="2005512"/>
          </a:xfrm>
          <a:prstGeom prst="ellipse">
            <a:avLst/>
          </a:prstGeom>
          <a:solidFill>
            <a:srgbClr val="5DBBAA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graphicFrame>
        <p:nvGraphicFramePr>
          <p:cNvPr id="43" name="Диаграмма 42"/>
          <p:cNvGraphicFramePr/>
          <p:nvPr>
            <p:extLst/>
          </p:nvPr>
        </p:nvGraphicFramePr>
        <p:xfrm>
          <a:off x="1700033" y="440893"/>
          <a:ext cx="2821151" cy="3124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2309123" y="1222206"/>
            <a:ext cx="1706075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9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ru-RU" sz="13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выездных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88804" y="3485804"/>
            <a:ext cx="814945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  <a:p>
            <a:endParaRPr lang="ru-RU" sz="2400" b="1" dirty="0">
              <a:solidFill>
                <a:srgbClr val="009999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043720" y="3477018"/>
            <a:ext cx="36454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ED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81718" y="3491109"/>
            <a:ext cx="4050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b="1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62376" y="4135356"/>
            <a:ext cx="11980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 с</a:t>
            </a:r>
          </a:p>
          <a:p>
            <a:pPr algn="ctr"/>
            <a:r>
              <a:rPr lang="ru-RU" sz="1050" b="1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коллективным </a:t>
            </a:r>
          </a:p>
          <a:p>
            <a:pPr algn="ctr"/>
            <a:r>
              <a:rPr lang="ru-RU" sz="1050" b="1" dirty="0"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стендом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078276" y="4150069"/>
            <a:ext cx="8100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</a:t>
            </a:r>
          </a:p>
          <a:p>
            <a:pPr algn="ctr"/>
            <a:r>
              <a:rPr lang="ru-RU" sz="1050" b="1" dirty="0">
                <a:solidFill>
                  <a:srgbClr val="4D4D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миссии</a:t>
            </a:r>
            <a:endParaRPr lang="ru-RU" sz="900" b="1" dirty="0">
              <a:solidFill>
                <a:srgbClr val="4D4D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536288" y="4140825"/>
            <a:ext cx="14141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rgbClr val="ED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с</a:t>
            </a:r>
          </a:p>
          <a:p>
            <a:pPr algn="ctr"/>
            <a:r>
              <a:rPr lang="ru-RU" sz="1050" b="1" dirty="0">
                <a:solidFill>
                  <a:srgbClr val="ED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индивидуальным </a:t>
            </a:r>
          </a:p>
          <a:p>
            <a:pPr algn="ctr"/>
            <a:r>
              <a:rPr lang="ru-RU" sz="1050" b="1" dirty="0">
                <a:solidFill>
                  <a:srgbClr val="ED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стендом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973758" y="838453"/>
            <a:ext cx="3066111" cy="3666236"/>
            <a:chOff x="5107677" y="1347253"/>
            <a:chExt cx="4088148" cy="4888314"/>
          </a:xfrm>
        </p:grpSpPr>
        <p:pic>
          <p:nvPicPr>
            <p:cNvPr id="62" name="Picture 2" descr="http://nasha-rodina.ru/wp-content/uploads/2013/07/rossiyskiy-flag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53110" y="1347253"/>
              <a:ext cx="861742" cy="57224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3" name="TextBox 62"/>
            <p:cNvSpPr txBox="1"/>
            <p:nvPr/>
          </p:nvSpPr>
          <p:spPr>
            <a:xfrm>
              <a:off x="5253110" y="1946896"/>
              <a:ext cx="104283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Россия</a:t>
              </a:r>
            </a:p>
          </p:txBody>
        </p:sp>
        <p:pic>
          <p:nvPicPr>
            <p:cNvPr id="64" name="Picture 4" descr="https://flagof.ru/wp-content/uploads/2018/10/Simplified_Flag_of_Iran-1024x694.pn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65373" y="1351980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5" name="TextBox 64"/>
            <p:cNvSpPr txBox="1"/>
            <p:nvPr/>
          </p:nvSpPr>
          <p:spPr>
            <a:xfrm>
              <a:off x="6681846" y="1931506"/>
              <a:ext cx="85759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Иран</a:t>
              </a:r>
            </a:p>
          </p:txBody>
        </p:sp>
        <p:pic>
          <p:nvPicPr>
            <p:cNvPr id="66" name="Picture 6" descr="https://flagof.ru/wp-content/uploads/2018/10/11-1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958487" y="1351337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7" name="Picture 8" descr="https://urologia.msk.ru/wp-content/uploads/2016/11/Ottoman_Empire_Flag.jpg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40179" y="2371595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4" name="Picture 22" descr="https://flagof.ru/wp-content/uploads/2018/10/united-arab-emirates-flag.jpg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662957" y="4305402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6" name="Picture 26" descr="https://urologia.msk.ru/wp-content/uploads/2016/11/flag_belarusi.png"/>
            <p:cNvPicPr>
              <a:picLocks noChangeArrowheads="1"/>
            </p:cNvPicPr>
            <p:nvPr/>
          </p:nvPicPr>
          <p:blipFill rotWithShape="1">
            <a:blip r:embed="rId8" cstate="print"/>
            <a:srcRect t="17610"/>
            <a:stretch/>
          </p:blipFill>
          <p:spPr bwMode="auto">
            <a:xfrm>
              <a:off x="5254452" y="4327138"/>
              <a:ext cx="860400" cy="55066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8" name="Picture 41" descr="C:\Users\Grin\Downloads\14950191006525855758_1200x630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958487" y="4298330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0" name="Picture 45" descr="https://upload.wikimedia.org/wikipedia/commons/thumb/2/2a/Flag_of_Argentina_%281816%29.svg/1568px-Flag_of_Argentina_%281816%29.svg.png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645478" y="5340001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1" name="Picture 47" descr="http://flagmart.ru/upload/iblock/adc/adcc30790f44e8f3ce9bda9147f2c4aa.jpg"/>
            <p:cNvPicPr>
              <a:picLocks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970939" y="5340001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2" name="Picture 49" descr="https://upload.wikimedia.org/wikipedia/commons/thumb/2/21/Flag_of_Vietnam.svg/1200px-Flag_of_Vietnam.svg.png"/>
            <p:cNvPicPr>
              <a:picLocks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282779" y="5340388"/>
              <a:ext cx="860400" cy="572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4" name="TextBox 83"/>
            <p:cNvSpPr txBox="1"/>
            <p:nvPr/>
          </p:nvSpPr>
          <p:spPr>
            <a:xfrm>
              <a:off x="7907761" y="1892960"/>
              <a:ext cx="102546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Австрия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229210" y="2921728"/>
              <a:ext cx="102436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Турция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5107677" y="3906413"/>
              <a:ext cx="1210603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Канада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5156242" y="4911000"/>
              <a:ext cx="115620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Беларусь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598126" y="2922142"/>
              <a:ext cx="103070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Египет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7923225" y="2913817"/>
              <a:ext cx="94578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Латвия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6598126" y="3906412"/>
              <a:ext cx="111564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Киргизия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7907763" y="3883700"/>
              <a:ext cx="1091048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Армения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747992" y="4877803"/>
              <a:ext cx="70207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ОАЭ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7711780" y="4870732"/>
              <a:ext cx="148404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Азербайджан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578994" y="5897012"/>
              <a:ext cx="1224475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Аргентина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7916773" y="5878293"/>
              <a:ext cx="1176539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Казахстан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180682" y="5885832"/>
              <a:ext cx="1014617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Вьетнам</a:t>
              </a:r>
              <a:r>
                <a:rPr lang="ru-RU" sz="1050" b="1" dirty="0">
                  <a:solidFill>
                    <a:schemeClr val="tx2">
                      <a:lumMod val="50000"/>
                    </a:schemeClr>
                  </a:solidFill>
                  <a:latin typeface="Bebas Neue Bold" panose="020B0606020202050201" pitchFamily="34" charset="-52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130" name="TextBox 129"/>
          <p:cNvSpPr txBox="1"/>
          <p:nvPr/>
        </p:nvSpPr>
        <p:spPr>
          <a:xfrm>
            <a:off x="1187625" y="123478"/>
            <a:ext cx="795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ВЫЕЗДНЫЕ МЕРОПРИЯТИЯ 2019</a:t>
            </a:r>
          </a:p>
        </p:txBody>
      </p:sp>
      <p:pic>
        <p:nvPicPr>
          <p:cNvPr id="1026" name="Picture 2" descr="Картинки по запросу флаг египта">
            <a:extLst>
              <a:ext uri="{FF2B5EF4-FFF2-40B4-BE49-F238E27FC236}">
                <a16:creationId xmlns:a16="http://schemas.microsoft.com/office/drawing/2014/main" xmlns="" id="{090F71C1-47FF-462D-97F6-90970F165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88" y="1606710"/>
            <a:ext cx="630802" cy="43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флаг латвии">
            <a:extLst>
              <a:ext uri="{FF2B5EF4-FFF2-40B4-BE49-F238E27FC236}">
                <a16:creationId xmlns:a16="http://schemas.microsoft.com/office/drawing/2014/main" xmlns="" id="{EC39CBFB-5F3E-4E0D-A650-B62C969D1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557" y="1598667"/>
            <a:ext cx="643198" cy="42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флаг канады">
            <a:extLst>
              <a:ext uri="{FF2B5EF4-FFF2-40B4-BE49-F238E27FC236}">
                <a16:creationId xmlns:a16="http://schemas.microsoft.com/office/drawing/2014/main" xmlns="" id="{2B5FA297-4256-4595-942B-D6C277558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833" y="2328523"/>
            <a:ext cx="653384" cy="429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флаг киргизии">
            <a:extLst>
              <a:ext uri="{FF2B5EF4-FFF2-40B4-BE49-F238E27FC236}">
                <a16:creationId xmlns:a16="http://schemas.microsoft.com/office/drawing/2014/main" xmlns="" id="{6936813D-E7B3-4594-BE5B-770F9C412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" r="9950" b="3700"/>
          <a:stretch/>
        </p:blipFill>
        <p:spPr bwMode="auto">
          <a:xfrm>
            <a:off x="6177894" y="2331431"/>
            <a:ext cx="619689" cy="41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флаг армении">
            <a:extLst>
              <a:ext uri="{FF2B5EF4-FFF2-40B4-BE49-F238E27FC236}">
                <a16:creationId xmlns:a16="http://schemas.microsoft.com/office/drawing/2014/main" xmlns="" id="{BBCA993C-DCA6-4DC5-9F9E-DB0262BEE3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1" t="1" r="258" b="7160"/>
          <a:stretch/>
        </p:blipFill>
        <p:spPr bwMode="auto">
          <a:xfrm>
            <a:off x="7142293" y="2326287"/>
            <a:ext cx="643198" cy="43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флаг узбекистан">
            <a:extLst>
              <a:ext uri="{FF2B5EF4-FFF2-40B4-BE49-F238E27FC236}">
                <a16:creationId xmlns:a16="http://schemas.microsoft.com/office/drawing/2014/main" xmlns="" id="{30E787BC-CF3F-4184-A913-54158F4A5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37" b="-5272"/>
          <a:stretch/>
        </p:blipFill>
        <p:spPr bwMode="auto">
          <a:xfrm>
            <a:off x="8167458" y="847970"/>
            <a:ext cx="645300" cy="42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7B168AD-71EE-4EF6-8690-AC8CBEF73156}"/>
              </a:ext>
            </a:extLst>
          </p:cNvPr>
          <p:cNvSpPr txBox="1"/>
          <p:nvPr/>
        </p:nvSpPr>
        <p:spPr>
          <a:xfrm>
            <a:off x="8038706" y="1284802"/>
            <a:ext cx="1011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</a:p>
        </p:txBody>
      </p:sp>
      <p:pic>
        <p:nvPicPr>
          <p:cNvPr id="58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19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184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C508028-9D30-412A-9732-0503BF5BD54E}"/>
              </a:ext>
            </a:extLst>
          </p:cNvPr>
          <p:cNvSpPr txBox="1"/>
          <p:nvPr/>
        </p:nvSpPr>
        <p:spPr>
          <a:xfrm>
            <a:off x="1187625" y="123478"/>
            <a:ext cx="795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РАЗМЕЩЕНИЯ НА ЭЛЕКТРОННОЙ ВИТРИНЕ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5B94C0-B1E0-46D9-A2C8-629EE3D1A170}"/>
              </a:ext>
            </a:extLst>
          </p:cNvPr>
          <p:cNvSpPr txBox="1"/>
          <p:nvPr/>
        </p:nvSpPr>
        <p:spPr>
          <a:xfrm>
            <a:off x="1493658" y="2006274"/>
            <a:ext cx="195035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ru-RU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РАЗМЕСТИЛИ ТОВАР НА ПЛОЩАДКЕ ЦПЭ РБ (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GOLD ACOUNT)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A124045-C3C4-4247-82A9-3FDDF43FB4FD}"/>
              </a:ext>
            </a:extLst>
          </p:cNvPr>
          <p:cNvSpPr txBox="1"/>
          <p:nvPr/>
        </p:nvSpPr>
        <p:spPr>
          <a:xfrm>
            <a:off x="3616928" y="1968243"/>
            <a:ext cx="195035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ТОВАРНЫХ ПОЗИЦИЙ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ОПУБЛИКОВАНО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27F00B7-99A8-4492-B627-DC76A38AA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208" y="1163434"/>
            <a:ext cx="1964033" cy="7911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D3C1087-3022-4670-A96B-44CDAA869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2909" y="3099567"/>
            <a:ext cx="1398183" cy="6001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D80DE05-7DC6-4830-AD43-80493A32839C}"/>
              </a:ext>
            </a:extLst>
          </p:cNvPr>
          <p:cNvSpPr txBox="1"/>
          <p:nvPr/>
        </p:nvSpPr>
        <p:spPr>
          <a:xfrm>
            <a:off x="3545886" y="3733050"/>
            <a:ext cx="205222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СМСП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ПЛАНИРУЮТ РАЗМЕСТИТЬ ТОВАР ДО КОНЦА ГОДА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73CD53-6365-4915-91AA-B2D262C2FBC6}"/>
              </a:ext>
            </a:extLst>
          </p:cNvPr>
          <p:cNvSpPr txBox="1"/>
          <p:nvPr/>
        </p:nvSpPr>
        <p:spPr>
          <a:xfrm>
            <a:off x="5740199" y="1954598"/>
            <a:ext cx="187708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rgbClr val="026B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ТОВАРНЫХ ПОЗИЦИЙ ПЛАНИРУЮЕТСЯ РАЗМЕСТЬ ДО ИЮЛЯ 2020 ГОДА</a:t>
            </a:r>
          </a:p>
        </p:txBody>
      </p:sp>
      <p:pic>
        <p:nvPicPr>
          <p:cNvPr id="10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4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99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CCCCF1F-3135-489F-A000-AB04F144B7FE}"/>
              </a:ext>
            </a:extLst>
          </p:cNvPr>
          <p:cNvSpPr txBox="1"/>
          <p:nvPr/>
        </p:nvSpPr>
        <p:spPr>
          <a:xfrm>
            <a:off x="1187625" y="123478"/>
            <a:ext cx="795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СЕРТИФИКАЦИЯ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2669B34-D074-4ED0-A531-EE0269ADB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1" y="1379506"/>
            <a:ext cx="6855458" cy="37639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E1A6A0-4252-4545-AFC1-02BB46900461}"/>
              </a:ext>
            </a:extLst>
          </p:cNvPr>
          <p:cNvSpPr txBox="1"/>
          <p:nvPr/>
        </p:nvSpPr>
        <p:spPr>
          <a:xfrm>
            <a:off x="1129785" y="1761093"/>
            <a:ext cx="6855458" cy="2943113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НА УСЛОВИЯХ СОФИНАНСИРОВАНИЯ</a:t>
            </a:r>
          </a:p>
          <a:p>
            <a:pPr algn="ctr"/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  <a:p>
            <a:endParaRPr lang="ru-RU" sz="13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3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25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endParaRPr lang="ru-RU" sz="27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FFD9FE3-86DF-4903-AAEE-7ED0D5B37F42}"/>
              </a:ext>
            </a:extLst>
          </p:cNvPr>
          <p:cNvSpPr txBox="1"/>
          <p:nvPr/>
        </p:nvSpPr>
        <p:spPr>
          <a:xfrm>
            <a:off x="2735796" y="2294372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стоимости услуг сертифицирующей организации (но не более 500 тыс. руб. на 1 субъект МСП) авансируется Центром поддержки экспорта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A6B23F5-1A5F-4A4B-9D25-B440459E9BA5}"/>
              </a:ext>
            </a:extLst>
          </p:cNvPr>
          <p:cNvSpPr txBox="1"/>
          <p:nvPr/>
        </p:nvSpPr>
        <p:spPr>
          <a:xfrm>
            <a:off x="2735796" y="3853204"/>
            <a:ext cx="4058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субъектом малого и среднего предпринимательства</a:t>
            </a:r>
          </a:p>
        </p:txBody>
      </p:sp>
      <p:pic>
        <p:nvPicPr>
          <p:cNvPr id="10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3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469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4A921E1-B59B-4A01-AA29-76DC23CFF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2999" y="1167595"/>
            <a:ext cx="6858000" cy="39759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0EB9D6-3F32-4785-A2AF-0D12C9E91D97}"/>
              </a:ext>
            </a:extLst>
          </p:cNvPr>
          <p:cNvSpPr txBox="1"/>
          <p:nvPr/>
        </p:nvSpPr>
        <p:spPr>
          <a:xfrm>
            <a:off x="1214158" y="186194"/>
            <a:ext cx="7929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ЭКСПОРТНЫЙ КОУЧИНГ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87C6C87-CF54-41CF-8462-343F8C6710F2}"/>
              </a:ext>
            </a:extLst>
          </p:cNvPr>
          <p:cNvSpPr/>
          <p:nvPr/>
        </p:nvSpPr>
        <p:spPr>
          <a:xfrm>
            <a:off x="1214158" y="3525781"/>
            <a:ext cx="6857999" cy="1200329"/>
          </a:xfrm>
          <a:prstGeom prst="rect">
            <a:avLst/>
          </a:prstGeom>
          <a:solidFill>
            <a:sysClr val="window" lastClr="FFFFFF">
              <a:alpha val="44000"/>
            </a:sysClr>
          </a:solidFill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ru-RU" b="1" kern="0" dirty="0">
                <a:solidFill>
                  <a:srgbClr val="E303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«Экспортный коучинг» - </a:t>
            </a:r>
          </a:p>
          <a:p>
            <a:pPr lvl="0" algn="just"/>
            <a:r>
              <a:rPr lang="ru-RU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индивидуальное сопровождение региональных компаний малого и среднего бизнеса в выходе на новые рынки</a:t>
            </a:r>
          </a:p>
        </p:txBody>
      </p:sp>
      <p:pic>
        <p:nvPicPr>
          <p:cNvPr id="6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5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256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 descr="C:\Users\home\Downloads\lt028048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8180" y="771550"/>
            <a:ext cx="6885384" cy="4371236"/>
          </a:xfrm>
          <a:prstGeom prst="rect">
            <a:avLst/>
          </a:prstGeom>
          <a:noFill/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1671551" y="931891"/>
            <a:ext cx="5778642" cy="13144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950" b="1" dirty="0">
              <a:solidFill>
                <a:schemeClr val="tx1"/>
              </a:solidFill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310036" y="1065870"/>
            <a:ext cx="4800600" cy="131445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15822" y="160356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b="1" dirty="0">
              <a:latin typeface="MagistralC" pitchFamily="8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87624" y="131365"/>
            <a:ext cx="795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КОНТАКТНАЯ ИНФОРМАЦИЯ</a:t>
            </a:r>
          </a:p>
        </p:txBody>
      </p:sp>
      <p:pic>
        <p:nvPicPr>
          <p:cNvPr id="2049" name="Picture 1" descr="C:\Users\Grin\Documents\Рисунок4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55676" y="4074773"/>
            <a:ext cx="216024" cy="216024"/>
          </a:xfrm>
          <a:prstGeom prst="rect">
            <a:avLst/>
          </a:prstGeom>
          <a:noFill/>
        </p:spPr>
      </p:pic>
      <p:pic>
        <p:nvPicPr>
          <p:cNvPr id="2050" name="Picture 2" descr="C:\Users\Grin\Documents\Рисунок5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01670" y="3696731"/>
            <a:ext cx="324036" cy="324036"/>
          </a:xfrm>
          <a:prstGeom prst="rect">
            <a:avLst/>
          </a:prstGeom>
          <a:noFill/>
        </p:spPr>
      </p:pic>
      <p:pic>
        <p:nvPicPr>
          <p:cNvPr id="2051" name="Picture 3" descr="C:\Users\Grin\Documents\Рисунок6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55676" y="4398809"/>
            <a:ext cx="216024" cy="216024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1601670" y="2280218"/>
            <a:ext cx="315935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ПОДДЕРЖКИ ЭКСПОРТА</a:t>
            </a:r>
          </a:p>
          <a:p>
            <a:r>
              <a:rPr lang="ru-RU" sz="1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79712" y="3729829"/>
            <a:ext cx="351039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450057, г. Уфа, ул.Пушкина, 95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79713" y="4353948"/>
            <a:ext cx="27813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exportcenter@bashkortostan.ru</a:t>
            </a:r>
            <a:endParaRPr lang="ru-RU" sz="13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9712" y="4029912"/>
            <a:ext cx="351039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www.bashexport.com</a:t>
            </a:r>
            <a:endParaRPr lang="ru-RU" sz="13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http://www.holoddom.ru/wp-content/uploads/2018/09/aTeX6zkyc-768x778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3394144"/>
            <a:ext cx="254413" cy="25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79712" y="3396648"/>
            <a:ext cx="194421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246-68-16, 246-68-15</a:t>
            </a:r>
          </a:p>
        </p:txBody>
      </p:sp>
      <p:pic>
        <p:nvPicPr>
          <p:cNvPr id="24" name="Picture 2" descr="C:\Users\home\Desktop\Безымянный-1.tif"/>
          <p:cNvPicPr>
            <a:picLocks noChangeAspect="1" noChangeArrowheads="1"/>
          </p:cNvPicPr>
          <p:nvPr/>
        </p:nvPicPr>
        <p:blipFill rotWithShape="1">
          <a:blip r:embed="rId8" cstate="print"/>
          <a:srcRect r="71731"/>
          <a:stretch/>
        </p:blipFill>
        <p:spPr bwMode="auto">
          <a:xfrm>
            <a:off x="24021" y="0"/>
            <a:ext cx="1163604" cy="668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4353092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Zased_W_2018" id="{C39B9CF2-BD64-48D8-B4BE-674C1A12B21A}" vid="{6D09E8BE-168A-44B2-B05B-8A3EEF616AD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222</Words>
  <Application>Microsoft Office PowerPoint</Application>
  <PresentationFormat>Экран (16:9)</PresentationFormat>
  <Paragraphs>103</Paragraphs>
  <Slides>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Zased_W_3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Саньяров Ильгизар Фанзилович</dc:creator>
  <cp:lastModifiedBy>Хабирова Светлана Дамировна</cp:lastModifiedBy>
  <cp:revision>196</cp:revision>
  <cp:lastPrinted>2019-12-03T09:21:26Z</cp:lastPrinted>
  <dcterms:created xsi:type="dcterms:W3CDTF">2019-03-07T05:45:34Z</dcterms:created>
  <dcterms:modified xsi:type="dcterms:W3CDTF">2019-12-16T12:45:31Z</dcterms:modified>
</cp:coreProperties>
</file>